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 Bold" charset="1" panose="020B070402020202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0857" y="336328"/>
            <a:ext cx="3343406" cy="907379"/>
          </a:xfrm>
          <a:custGeom>
            <a:avLst/>
            <a:gdLst/>
            <a:ahLst/>
            <a:cxnLst/>
            <a:rect r="r" b="b" t="t" l="l"/>
            <a:pathLst>
              <a:path h="907379" w="3343406">
                <a:moveTo>
                  <a:pt x="0" y="0"/>
                </a:moveTo>
                <a:lnTo>
                  <a:pt x="3343406" y="0"/>
                </a:lnTo>
                <a:lnTo>
                  <a:pt x="3343406" y="907379"/>
                </a:lnTo>
                <a:lnTo>
                  <a:pt x="0" y="90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6" y="-1267383"/>
            <a:ext cx="3965171" cy="4114800"/>
          </a:xfrm>
          <a:custGeom>
            <a:avLst/>
            <a:gdLst/>
            <a:ahLst/>
            <a:cxnLst/>
            <a:rect r="r" b="b" t="t" l="l"/>
            <a:pathLst>
              <a:path h="4114800" w="3965171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1943">
            <a:off x="152831" y="2487280"/>
            <a:ext cx="1903961" cy="1208739"/>
          </a:xfrm>
          <a:custGeom>
            <a:avLst/>
            <a:gdLst/>
            <a:ahLst/>
            <a:cxnLst/>
            <a:rect r="r" b="b" t="t" l="l"/>
            <a:pathLst>
              <a:path h="1208739" w="1903961">
                <a:moveTo>
                  <a:pt x="0" y="0"/>
                </a:moveTo>
                <a:lnTo>
                  <a:pt x="1903961" y="0"/>
                </a:lnTo>
                <a:lnTo>
                  <a:pt x="1903961" y="1208739"/>
                </a:lnTo>
                <a:lnTo>
                  <a:pt x="0" y="120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590" y="6553326"/>
            <a:ext cx="3402746" cy="3591288"/>
          </a:xfrm>
          <a:custGeom>
            <a:avLst/>
            <a:gdLst/>
            <a:ahLst/>
            <a:cxnLst/>
            <a:rect r="r" b="b" t="t" l="l"/>
            <a:pathLst>
              <a:path h="3591288" w="3402746">
                <a:moveTo>
                  <a:pt x="0" y="0"/>
                </a:moveTo>
                <a:lnTo>
                  <a:pt x="3402745" y="0"/>
                </a:lnTo>
                <a:lnTo>
                  <a:pt x="3402745" y="3591288"/>
                </a:lnTo>
                <a:lnTo>
                  <a:pt x="0" y="3591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96260" y="6553326"/>
            <a:ext cx="4184764" cy="3591288"/>
          </a:xfrm>
          <a:custGeom>
            <a:avLst/>
            <a:gdLst/>
            <a:ahLst/>
            <a:cxnLst/>
            <a:rect r="r" b="b" t="t" l="l"/>
            <a:pathLst>
              <a:path h="3591288" w="4184764">
                <a:moveTo>
                  <a:pt x="0" y="0"/>
                </a:moveTo>
                <a:lnTo>
                  <a:pt x="4184764" y="0"/>
                </a:lnTo>
                <a:lnTo>
                  <a:pt x="4184764" y="3591288"/>
                </a:lnTo>
                <a:lnTo>
                  <a:pt x="0" y="359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49997" y="0"/>
            <a:ext cx="3496526" cy="3685403"/>
          </a:xfrm>
          <a:custGeom>
            <a:avLst/>
            <a:gdLst/>
            <a:ahLst/>
            <a:cxnLst/>
            <a:rect r="r" b="b" t="t" l="l"/>
            <a:pathLst>
              <a:path h="3685403" w="3496526">
                <a:moveTo>
                  <a:pt x="0" y="0"/>
                </a:moveTo>
                <a:lnTo>
                  <a:pt x="3496525" y="0"/>
                </a:lnTo>
                <a:lnTo>
                  <a:pt x="3496525" y="3685403"/>
                </a:lnTo>
                <a:lnTo>
                  <a:pt x="0" y="3685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533003"/>
            <a:ext cx="16748489" cy="47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448"/>
              </a:lnSpc>
            </a:pPr>
            <a:r>
              <a:rPr lang="he-IL" b="true" sz="67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אילו חלבונים מראים הבדלים משמעותיים בין אנשים עם </a:t>
            </a:r>
            <a:r>
              <a:rPr lang="en-US" b="true" sz="67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FTD</a:t>
            </a:r>
            <a:r>
              <a:rPr lang="he-IL" b="true" sz="67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עקב מוטציות בגן </a:t>
            </a:r>
            <a:r>
              <a:rPr lang="en-US" b="true" sz="67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GRN</a:t>
            </a:r>
            <a:r>
              <a:rPr lang="he-IL" b="true" sz="67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לבין נבדקים בריאים? </a:t>
            </a:r>
          </a:p>
          <a:p>
            <a:pPr algn="ctr" rtl="true">
              <a:lnSpc>
                <a:spcPts val="944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36929" y="8348970"/>
            <a:ext cx="2241898" cy="1944337"/>
          </a:xfrm>
          <a:custGeom>
            <a:avLst/>
            <a:gdLst/>
            <a:ahLst/>
            <a:cxnLst/>
            <a:rect r="r" b="b" t="t" l="l"/>
            <a:pathLst>
              <a:path h="1944337" w="2241898">
                <a:moveTo>
                  <a:pt x="0" y="0"/>
                </a:moveTo>
                <a:lnTo>
                  <a:pt x="2241898" y="0"/>
                </a:lnTo>
                <a:lnTo>
                  <a:pt x="2241898" y="1944337"/>
                </a:lnTo>
                <a:lnTo>
                  <a:pt x="0" y="19443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5178" y="336328"/>
            <a:ext cx="2316345" cy="2316345"/>
          </a:xfrm>
          <a:custGeom>
            <a:avLst/>
            <a:gdLst/>
            <a:ahLst/>
            <a:cxnLst/>
            <a:rect r="r" b="b" t="t" l="l"/>
            <a:pathLst>
              <a:path h="2316345" w="2316345">
                <a:moveTo>
                  <a:pt x="0" y="0"/>
                </a:moveTo>
                <a:lnTo>
                  <a:pt x="2316344" y="0"/>
                </a:lnTo>
                <a:lnTo>
                  <a:pt x="2316344" y="2316344"/>
                </a:lnTo>
                <a:lnTo>
                  <a:pt x="0" y="23163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128" y="514350"/>
            <a:ext cx="5809583" cy="9258300"/>
          </a:xfrm>
          <a:custGeom>
            <a:avLst/>
            <a:gdLst/>
            <a:ahLst/>
            <a:cxnLst/>
            <a:rect r="r" b="b" t="t" l="l"/>
            <a:pathLst>
              <a:path h="9258300" w="5809583">
                <a:moveTo>
                  <a:pt x="0" y="0"/>
                </a:moveTo>
                <a:lnTo>
                  <a:pt x="5809583" y="0"/>
                </a:lnTo>
                <a:lnTo>
                  <a:pt x="58095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94849" y="136938"/>
            <a:ext cx="11301259" cy="2627543"/>
          </a:xfrm>
          <a:custGeom>
            <a:avLst/>
            <a:gdLst/>
            <a:ahLst/>
            <a:cxnLst/>
            <a:rect r="r" b="b" t="t" l="l"/>
            <a:pathLst>
              <a:path h="2627543" w="11301259">
                <a:moveTo>
                  <a:pt x="0" y="0"/>
                </a:moveTo>
                <a:lnTo>
                  <a:pt x="11301259" y="0"/>
                </a:lnTo>
                <a:lnTo>
                  <a:pt x="11301259" y="2627543"/>
                </a:lnTo>
                <a:lnTo>
                  <a:pt x="0" y="262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71878" y="2515361"/>
            <a:ext cx="12216122" cy="794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248"/>
              </a:lnSpc>
            </a:pPr>
            <a:r>
              <a:rPr lang="ar-EG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</a:p>
          <a:p>
            <a:pPr algn="ctr" rtl="true">
              <a:lnSpc>
                <a:spcPts val="5248"/>
              </a:lnSpc>
            </a:pPr>
            <a:r>
              <a:rPr lang="he-IL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המוטציה </a:t>
            </a:r>
            <a:r>
              <a:rPr lang="en-US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GRN</a:t>
            </a:r>
            <a:r>
              <a:rPr lang="he-IL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מתייחסת לשינויים בגן </a:t>
            </a:r>
            <a:r>
              <a:rPr lang="en-US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GRN</a:t>
            </a:r>
          </a:p>
          <a:p>
            <a:pPr algn="ctr" rtl="true">
              <a:lnSpc>
                <a:spcPts val="5248"/>
              </a:lnSpc>
            </a:pPr>
          </a:p>
          <a:p>
            <a:pPr algn="ctr">
              <a:lnSpc>
                <a:spcPts val="5248"/>
              </a:lnSpc>
            </a:pPr>
          </a:p>
          <a:p>
            <a:pPr algn="ctr" rtl="true">
              <a:lnSpc>
                <a:spcPts val="5248"/>
              </a:lnSpc>
            </a:pPr>
            <a:r>
              <a:rPr lang="he-IL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מוטציות בגן זה קשורות בעיקר להפרעות נוירודגנרטיביות, ובמיוחד לתת-סוג של דמנציה פרונטו-טמפורלית </a:t>
            </a:r>
            <a:r>
              <a:rPr lang="en-US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FTD, Frontotemporal Dementia</a:t>
            </a:r>
            <a:r>
              <a:rPr lang="ar-EG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</a:p>
          <a:p>
            <a:pPr algn="ctr" rtl="true">
              <a:lnSpc>
                <a:spcPts val="5248"/>
              </a:lnSpc>
            </a:pPr>
          </a:p>
          <a:p>
            <a:pPr algn="ctr" rtl="true">
              <a:lnSpc>
                <a:spcPts val="5248"/>
              </a:lnSpc>
            </a:pPr>
          </a:p>
          <a:p>
            <a:pPr algn="ctr" rtl="true">
              <a:lnSpc>
                <a:spcPts val="5248"/>
              </a:lnSpc>
            </a:pPr>
            <a:r>
              <a:rPr lang="he-IL" b="true" sz="3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דמנציה המאופיינת בניוון של האונות הפרונטלית והטמפורלית. </a:t>
            </a:r>
          </a:p>
          <a:p>
            <a:pPr algn="ctr" rtl="true">
              <a:lnSpc>
                <a:spcPts val="52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046437"/>
            <a:ext cx="2992582" cy="4114800"/>
          </a:xfrm>
          <a:custGeom>
            <a:avLst/>
            <a:gdLst/>
            <a:ahLst/>
            <a:cxnLst/>
            <a:rect r="r" b="b" t="t" l="l"/>
            <a:pathLst>
              <a:path h="4114800" w="2992582">
                <a:moveTo>
                  <a:pt x="0" y="0"/>
                </a:moveTo>
                <a:lnTo>
                  <a:pt x="2992582" y="0"/>
                </a:lnTo>
                <a:lnTo>
                  <a:pt x="2992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702" y="-10145"/>
            <a:ext cx="5303970" cy="4114800"/>
          </a:xfrm>
          <a:custGeom>
            <a:avLst/>
            <a:gdLst/>
            <a:ahLst/>
            <a:cxnLst/>
            <a:rect r="r" b="b" t="t" l="l"/>
            <a:pathLst>
              <a:path h="4114800" w="5303970">
                <a:moveTo>
                  <a:pt x="0" y="0"/>
                </a:moveTo>
                <a:lnTo>
                  <a:pt x="5303971" y="0"/>
                </a:lnTo>
                <a:lnTo>
                  <a:pt x="53039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699118" y="3452644"/>
            <a:ext cx="3864814" cy="33817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10194" y="933450"/>
            <a:ext cx="13377806" cy="356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668"/>
              </a:lnSpc>
            </a:pPr>
            <a:r>
              <a:rPr lang="he-IL" b="true" sz="40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מה שעשיתי זה להשוות את הנתונים השונים שיש על החלבונים בין שתי הקבוצות האלו וככה אולי נידע איזה חלבונים נמצאים בביטוי יותר גדול אצל החולים עם המוטציה </a:t>
            </a:r>
          </a:p>
          <a:p>
            <a:pPr algn="ctr" rtl="true">
              <a:lnSpc>
                <a:spcPts val="566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828564" y="4402478"/>
            <a:ext cx="15122751" cy="290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948"/>
              </a:lnSpc>
            </a:pPr>
            <a:r>
              <a:rPr lang="he-IL" b="true" sz="424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ולענות על השאלה האם יש חלבונים שיכולים לשמש כביומרקרים אבחנתיים להבדלה בין בריאים לחולים עם המוטציה </a:t>
            </a:r>
          </a:p>
          <a:p>
            <a:pPr algn="ctr" rtl="true">
              <a:lnSpc>
                <a:spcPts val="52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14131"/>
            <a:ext cx="8831203" cy="6060413"/>
          </a:xfrm>
          <a:custGeom>
            <a:avLst/>
            <a:gdLst/>
            <a:ahLst/>
            <a:cxnLst/>
            <a:rect r="r" b="b" t="t" l="l"/>
            <a:pathLst>
              <a:path h="6060413" w="8831203">
                <a:moveTo>
                  <a:pt x="0" y="0"/>
                </a:moveTo>
                <a:lnTo>
                  <a:pt x="8831203" y="0"/>
                </a:lnTo>
                <a:lnTo>
                  <a:pt x="8831203" y="6060413"/>
                </a:lnTo>
                <a:lnTo>
                  <a:pt x="0" y="606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7106" y="155152"/>
            <a:ext cx="8433810" cy="6578372"/>
          </a:xfrm>
          <a:custGeom>
            <a:avLst/>
            <a:gdLst/>
            <a:ahLst/>
            <a:cxnLst/>
            <a:rect r="r" b="b" t="t" l="l"/>
            <a:pathLst>
              <a:path h="6578372" w="8433810">
                <a:moveTo>
                  <a:pt x="0" y="0"/>
                </a:moveTo>
                <a:lnTo>
                  <a:pt x="8433810" y="0"/>
                </a:lnTo>
                <a:lnTo>
                  <a:pt x="8433810" y="6578372"/>
                </a:lnTo>
                <a:lnTo>
                  <a:pt x="0" y="6578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25098" y="7078857"/>
            <a:ext cx="9759628" cy="260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T-statistic: 0.04449</a:t>
            </a:r>
          </a:p>
          <a:p>
            <a:pPr algn="ctr" rtl="true">
              <a:lnSpc>
                <a:spcPts val="2939"/>
              </a:lnSpc>
              <a:spcBef>
                <a:spcPct val="0"/>
              </a:spcBef>
            </a:pPr>
            <a:r>
              <a:rPr lang="he-IL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בגלל שהערך שיצא קרוב מאוד ל </a:t>
            </a:r>
            <a:r>
              <a:rPr lang="en-US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</a:t>
            </a:r>
            <a:r>
              <a:rPr lang="he-IL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 אז ההבדל בין שתי הקבוצות הוא הבדל מינימלי </a:t>
            </a:r>
          </a:p>
          <a:p>
            <a:pPr algn="ctr" rtl="true">
              <a:lnSpc>
                <a:spcPts val="2939"/>
              </a:lnSpc>
              <a:spcBef>
                <a:spcPct val="0"/>
              </a:spcBef>
            </a:pPr>
          </a:p>
          <a:p>
            <a:pPr algn="ctr" rtl="true">
              <a:lnSpc>
                <a:spcPts val="2939"/>
              </a:lnSpc>
              <a:spcBef>
                <a:spcPct val="0"/>
              </a:spcBef>
            </a:pPr>
            <a:r>
              <a:rPr lang="ar-EG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  <a:r>
              <a:rPr lang="en-US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P-value: 0.965</a:t>
            </a:r>
          </a:p>
          <a:p>
            <a:pPr algn="ctr" rtl="true">
              <a:lnSpc>
                <a:spcPts val="2939"/>
              </a:lnSpc>
              <a:spcBef>
                <a:spcPct val="0"/>
              </a:spcBef>
            </a:pPr>
            <a:r>
              <a:rPr lang="he-IL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הערך שיצא גבוהה מ </a:t>
            </a:r>
            <a:r>
              <a:rPr lang="en-US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0.05</a:t>
            </a:r>
            <a:r>
              <a:rPr lang="he-IL" b="true" sz="2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 ולכן אין הבדל מובהק סטטיסטית בין שתי הקבוצות </a:t>
            </a:r>
          </a:p>
          <a:p>
            <a:pPr algn="ctr" rtl="true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6340" y="6040052"/>
            <a:ext cx="7972141" cy="36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NEFL</a:t>
            </a:r>
            <a:r>
              <a:rPr lang="ar-EG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  <a:r>
              <a:rPr lang="he-IL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החלבון הזה מציג את השינוי הגבוה ביותר בביטוי, מה שמעיד על כך שהוא עשוי להיות חלבון מרכזי במחלה. זה עשוי להוות יעד למחקר נוסף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HLA-B, HLA-E, PYGB, PYGL, PYGM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he-IL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גם החלבונים האלה מציגים שינויים גבוהים בביטוי וזה גם מעיד על מעורבותם הפוטנציאלית במצב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SPRR2G / IGHE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he-IL" b="true" sz="18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מציגים שינויים קטנים יותר בביטוי, אך גם הם יכולים להיות קשורים למחלה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60364"/>
            <a:ext cx="16745956" cy="773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he-IL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מסקנות : </a:t>
            </a: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he-IL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אין הבדל משמועתי ברמות הביטוי הכלליות של חלבונים בין הקבוצות </a:t>
            </a: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ar-EG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he-IL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למרות שהממוצע הכללי דומה , ישנם חלבונים מסוימים עם הבדלים גדולים ברמות הביטוי שלהם בין הקבוצות </a:t>
            </a: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ar-EG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</a:t>
            </a:r>
          </a:p>
          <a:p>
            <a:pPr algn="ctr" rtl="true">
              <a:lnSpc>
                <a:spcPts val="5599"/>
              </a:lnSpc>
              <a:spcBef>
                <a:spcPct val="0"/>
              </a:spcBef>
            </a:pPr>
            <a:r>
              <a:rPr lang="he-IL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חלבונים כגון </a:t>
            </a: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NEFL, HLA-B, HLA-E, PYGB, PYGL, PYGM</a:t>
            </a:r>
            <a:r>
              <a:rPr lang="he-IL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rtl val="true"/>
              </a:rPr>
              <a:t> הראו את השינויים הגדולים ביותר בביטוי.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8210" y="7908964"/>
            <a:ext cx="1780981" cy="2152834"/>
          </a:xfrm>
          <a:custGeom>
            <a:avLst/>
            <a:gdLst/>
            <a:ahLst/>
            <a:cxnLst/>
            <a:rect r="r" b="b" t="t" l="l"/>
            <a:pathLst>
              <a:path h="2152834" w="1780981">
                <a:moveTo>
                  <a:pt x="0" y="0"/>
                </a:moveTo>
                <a:lnTo>
                  <a:pt x="1780980" y="0"/>
                </a:lnTo>
                <a:lnTo>
                  <a:pt x="1780980" y="2152834"/>
                </a:lnTo>
                <a:lnTo>
                  <a:pt x="0" y="2152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45887"/>
            <a:ext cx="1997548" cy="4114800"/>
          </a:xfrm>
          <a:custGeom>
            <a:avLst/>
            <a:gdLst/>
            <a:ahLst/>
            <a:cxnLst/>
            <a:rect r="r" b="b" t="t" l="l"/>
            <a:pathLst>
              <a:path h="4114800" w="1997548">
                <a:moveTo>
                  <a:pt x="0" y="0"/>
                </a:moveTo>
                <a:lnTo>
                  <a:pt x="1997548" y="0"/>
                </a:lnTo>
                <a:lnTo>
                  <a:pt x="1997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8825" y="7908964"/>
            <a:ext cx="2035830" cy="2195503"/>
          </a:xfrm>
          <a:custGeom>
            <a:avLst/>
            <a:gdLst/>
            <a:ahLst/>
            <a:cxnLst/>
            <a:rect r="r" b="b" t="t" l="l"/>
            <a:pathLst>
              <a:path h="2195503" w="2035830">
                <a:moveTo>
                  <a:pt x="0" y="0"/>
                </a:moveTo>
                <a:lnTo>
                  <a:pt x="2035831" y="0"/>
                </a:lnTo>
                <a:lnTo>
                  <a:pt x="2035831" y="2195504"/>
                </a:lnTo>
                <a:lnTo>
                  <a:pt x="0" y="219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82153" y="-245887"/>
            <a:ext cx="2549175" cy="2549175"/>
          </a:xfrm>
          <a:custGeom>
            <a:avLst/>
            <a:gdLst/>
            <a:ahLst/>
            <a:cxnLst/>
            <a:rect r="r" b="b" t="t" l="l"/>
            <a:pathLst>
              <a:path h="2549175" w="2549175">
                <a:moveTo>
                  <a:pt x="0" y="0"/>
                </a:moveTo>
                <a:lnTo>
                  <a:pt x="2549175" y="0"/>
                </a:lnTo>
                <a:lnTo>
                  <a:pt x="2549175" y="2549174"/>
                </a:lnTo>
                <a:lnTo>
                  <a:pt x="0" y="2549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040" y="1548541"/>
            <a:ext cx="3613949" cy="7709759"/>
          </a:xfrm>
          <a:custGeom>
            <a:avLst/>
            <a:gdLst/>
            <a:ahLst/>
            <a:cxnLst/>
            <a:rect r="r" b="b" t="t" l="l"/>
            <a:pathLst>
              <a:path h="7709759" w="3613949">
                <a:moveTo>
                  <a:pt x="0" y="0"/>
                </a:moveTo>
                <a:lnTo>
                  <a:pt x="3613950" y="0"/>
                </a:lnTo>
                <a:lnTo>
                  <a:pt x="3613950" y="7709759"/>
                </a:lnTo>
                <a:lnTo>
                  <a:pt x="0" y="770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0171" y="2714415"/>
            <a:ext cx="9636113" cy="3784364"/>
          </a:xfrm>
          <a:custGeom>
            <a:avLst/>
            <a:gdLst/>
            <a:ahLst/>
            <a:cxnLst/>
            <a:rect r="r" b="b" t="t" l="l"/>
            <a:pathLst>
              <a:path h="3784364" w="9636113">
                <a:moveTo>
                  <a:pt x="0" y="0"/>
                </a:moveTo>
                <a:lnTo>
                  <a:pt x="9636112" y="0"/>
                </a:lnTo>
                <a:lnTo>
                  <a:pt x="9636112" y="3784364"/>
                </a:lnTo>
                <a:lnTo>
                  <a:pt x="0" y="3784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DAGVmoAEOJ0</dc:identifier>
  <dcterms:modified xsi:type="dcterms:W3CDTF">2011-08-01T06:04:30Z</dcterms:modified>
  <cp:revision>1</cp:revision>
  <dc:title>אילו חלבונים מראים הבדלים משמעותיים בין אנשים עם FTD עקב מוטציות בגן GRN לבין נבדקים בריאים?</dc:title>
</cp:coreProperties>
</file>